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84" r:id="rId4"/>
    <p:sldId id="257" r:id="rId5"/>
    <p:sldId id="259" r:id="rId6"/>
    <p:sldId id="283" r:id="rId7"/>
    <p:sldId id="279" r:id="rId8"/>
    <p:sldId id="272" r:id="rId9"/>
    <p:sldId id="260" r:id="rId10"/>
    <p:sldId id="277" r:id="rId11"/>
    <p:sldId id="274" r:id="rId12"/>
    <p:sldId id="264" r:id="rId13"/>
    <p:sldId id="276" r:id="rId14"/>
    <p:sldId id="281" r:id="rId15"/>
    <p:sldId id="280" r:id="rId16"/>
    <p:sldId id="285" r:id="rId17"/>
    <p:sldId id="273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CF9"/>
          </a:solidFill>
        </a:fill>
      </a:tcStyle>
    </a:wholeTbl>
    <a:band2H>
      <a:tcTxStyle/>
      <a:tcStyle>
        <a:tcBdr/>
        <a:fill>
          <a:solidFill>
            <a:srgbClr val="E9F6FC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EEDF"/>
          </a:solidFill>
        </a:fill>
      </a:tcStyle>
    </a:wholeTbl>
    <a:band2H>
      <a:tcTxStyle/>
      <a:tcStyle>
        <a:tcBdr/>
        <a:fill>
          <a:solidFill>
            <a:srgbClr val="E8F6F0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ECD"/>
          </a:solidFill>
        </a:fill>
      </a:tcStyle>
    </a:wholeTbl>
    <a:band2H>
      <a:tcTxStyle/>
      <a:tcStyle>
        <a:tcBdr/>
        <a:fill>
          <a:solidFill>
            <a:srgbClr val="EEF7E8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6" d="100"/>
        <a:sy n="146" d="100"/>
      </p:scale>
      <p:origin x="0" y="-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648503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6537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1869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p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ch-slide-1.jpg"/>
          <p:cNvPicPr>
            <a:picLocks noChangeAspect="1"/>
          </p:cNvPicPr>
          <p:nvPr/>
        </p:nvPicPr>
        <p:blipFill>
          <a:blip r:embed="rId2">
            <a:extLst/>
          </a:blip>
          <a:srcRect l="4628" t="2021" r="20193" b="23038"/>
          <a:stretch>
            <a:fillRect/>
          </a:stretch>
        </p:blipFill>
        <p:spPr>
          <a:xfrm>
            <a:off x="-38100" y="-12700"/>
            <a:ext cx="12268201" cy="6883400"/>
          </a:xfrm>
          <a:prstGeom prst="rect">
            <a:avLst/>
          </a:prstGeom>
          <a:ln w="12700">
            <a:miter lim="400000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pic>
      <p:sp>
        <p:nvSpPr>
          <p:cNvPr id="14" name="Shape 14"/>
          <p:cNvSpPr/>
          <p:nvPr/>
        </p:nvSpPr>
        <p:spPr>
          <a:xfrm>
            <a:off x="-38100" y="-25400"/>
            <a:ext cx="12242800" cy="6908800"/>
          </a:xfrm>
          <a:prstGeom prst="rect">
            <a:avLst/>
          </a:prstGeom>
          <a:solidFill>
            <a:srgbClr val="000000">
              <a:alpha val="4000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1000"/>
              </a:spcBef>
              <a:defRPr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16" name="opc-blanc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70599" y="0"/>
            <a:ext cx="3650802" cy="2579842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132086" y="6374129"/>
            <a:ext cx="11927828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100" cap="all">
                <a:solidFill>
                  <a:srgbClr val="424343"/>
                </a:solidFill>
                <a:latin typeface="Gotham-Black"/>
                <a:ea typeface="Gotham-Black"/>
                <a:cs typeface="Gotham-Black"/>
                <a:sym typeface="Gotham-Black"/>
              </a:defRPr>
            </a:lvl1pPr>
          </a:lstStyle>
          <a:p>
            <a:endParaRPr dirty="0"/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9274002" y="6039259"/>
            <a:ext cx="92396" cy="369332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11641" y="6518340"/>
            <a:ext cx="12168718" cy="119527"/>
          </a:xfrm>
          <a:prstGeom prst="rect">
            <a:avLst/>
          </a:prstGeom>
          <a:solidFill>
            <a:srgbClr val="6BA7D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1000"/>
              </a:spcBef>
              <a:defRPr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27" name="pasted-image.pd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78535" y="263485"/>
            <a:ext cx="1234930" cy="895673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>
            <a:spLocks noGrp="1"/>
          </p:cNvSpPr>
          <p:nvPr>
            <p:ph type="body" sz="quarter" idx="13"/>
          </p:nvPr>
        </p:nvSpPr>
        <p:spPr>
          <a:xfrm>
            <a:off x="1008446" y="2438400"/>
            <a:ext cx="10175108" cy="150185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600" cap="all">
                <a:solidFill>
                  <a:srgbClr val="535353"/>
                </a:solidFill>
                <a:latin typeface="Gotham-Black"/>
                <a:ea typeface="Gotham-Black"/>
                <a:cs typeface="Gotham-Black"/>
                <a:sym typeface="Gotham-Black"/>
              </a:defRPr>
            </a:lvl1pPr>
          </a:lstStyle>
          <a:p>
            <a:r>
              <a:t>Título de la presentación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sz="half" idx="14"/>
          </p:nvPr>
        </p:nvSpPr>
        <p:spPr>
          <a:xfrm>
            <a:off x="1012085" y="4154087"/>
            <a:ext cx="10167830" cy="224505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buClrTx/>
              <a:buSzTx/>
              <a:buFontTx/>
              <a:buNone/>
              <a:defRPr sz="2200">
                <a:solidFill>
                  <a:srgbClr val="535353"/>
                </a:solidFill>
                <a:latin typeface="Gotham-Bold"/>
                <a:ea typeface="Gotham-Bold"/>
                <a:cs typeface="Gotham-Bold"/>
                <a:sym typeface="Gotham-Bold"/>
              </a:defRPr>
            </a:lvl1pPr>
          </a:lstStyle>
          <a:p>
            <a:r>
              <a:t>Subtítulo de la presentación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104901" y="2107600"/>
            <a:ext cx="5568183" cy="151391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1104901" y="3697714"/>
            <a:ext cx="5568183" cy="15139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1pPr>
            <a:lvl2pPr marL="0" indent="45720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2pPr>
            <a:lvl3pPr marL="0" indent="91440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3pPr>
            <a:lvl4pPr marL="0" indent="137160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4pPr>
            <a:lvl5pPr marL="0" indent="1828800">
              <a:lnSpc>
                <a:spcPct val="100000"/>
              </a:lnSpc>
              <a:buClrTx/>
              <a:buSzTx/>
              <a:buFontTx/>
              <a:buNone/>
              <a:defRPr sz="1800">
                <a:latin typeface="Gotham-Bold"/>
                <a:ea typeface="Gotham-Bold"/>
                <a:cs typeface="Gotham-Bold"/>
                <a:sym typeface="Gotham-Bold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3" name="Shape 63"/>
          <p:cNvSpPr>
            <a:spLocks noGrp="1"/>
          </p:cNvSpPr>
          <p:nvPr>
            <p:ph type="pic" sz="quarter" idx="13"/>
          </p:nvPr>
        </p:nvSpPr>
        <p:spPr>
          <a:xfrm>
            <a:off x="7365581" y="1694705"/>
            <a:ext cx="3872688" cy="402839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st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1031677" y="555757"/>
            <a:ext cx="10128646" cy="525397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1036108" y="2160589"/>
            <a:ext cx="10119784" cy="3880773"/>
          </a:xfrm>
          <a:prstGeom prst="rect">
            <a:avLst/>
          </a:prstGeom>
        </p:spPr>
        <p:txBody>
          <a:bodyPr/>
          <a:lstStyle>
            <a:lvl1pPr marL="342899" indent="-342899"/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3" name="Shape 73"/>
          <p:cNvSpPr/>
          <p:nvPr/>
        </p:nvSpPr>
        <p:spPr>
          <a:xfrm>
            <a:off x="11641" y="6518340"/>
            <a:ext cx="12168718" cy="119527"/>
          </a:xfrm>
          <a:prstGeom prst="rect">
            <a:avLst/>
          </a:prstGeom>
          <a:solidFill>
            <a:srgbClr val="6BA7D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1000"/>
              </a:spcBef>
              <a:defRPr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7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601119" y="659697"/>
            <a:ext cx="1574340" cy="241266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sz="quarter" idx="13"/>
          </p:nvPr>
        </p:nvSpPr>
        <p:spPr>
          <a:xfrm>
            <a:off x="1031677" y="555757"/>
            <a:ext cx="10128646" cy="52539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400">
                <a:solidFill>
                  <a:srgbClr val="6BA7DA"/>
                </a:solidFill>
                <a:latin typeface="Gotham-Bold"/>
                <a:ea typeface="Gotham-Bold"/>
                <a:cs typeface="Gotham-Bold"/>
                <a:sym typeface="Gotham-Bold"/>
              </a:defRPr>
            </a:lvl1pPr>
          </a:lstStyle>
          <a:p>
            <a:r>
              <a:t>Editar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4"/>
          </p:nvPr>
        </p:nvSpPr>
        <p:spPr>
          <a:xfrm>
            <a:off x="1036108" y="2160589"/>
            <a:ext cx="10119784" cy="3880773"/>
          </a:xfrm>
          <a:prstGeom prst="rect">
            <a:avLst/>
          </a:prstGeom>
        </p:spPr>
        <p:txBody>
          <a:bodyPr/>
          <a:lstStyle/>
          <a:p>
            <a:pPr marL="342899" indent="-342899"/>
            <a:r>
              <a:t>lista</a:t>
            </a:r>
          </a:p>
          <a:p>
            <a:pPr marL="342899" indent="-342899"/>
            <a:r>
              <a:t>lista</a:t>
            </a:r>
          </a:p>
          <a:p>
            <a:pPr marL="342899" indent="-342899"/>
            <a:r>
              <a:t>lista</a:t>
            </a:r>
          </a:p>
          <a:p>
            <a:pPr marL="342899" indent="-342899"/>
            <a:r>
              <a:t>lista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afico y epigraf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1028700" y="5689600"/>
            <a:ext cx="8596668" cy="566738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35353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9" name="Shape 99"/>
          <p:cNvSpPr>
            <a:spLocks noGrp="1"/>
          </p:cNvSpPr>
          <p:nvPr>
            <p:ph type="pic" idx="13"/>
          </p:nvPr>
        </p:nvSpPr>
        <p:spPr>
          <a:xfrm>
            <a:off x="1080773" y="1117600"/>
            <a:ext cx="10030454" cy="448712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1641" y="6518340"/>
            <a:ext cx="12168718" cy="119527"/>
          </a:xfrm>
          <a:prstGeom prst="rect">
            <a:avLst/>
          </a:prstGeom>
          <a:solidFill>
            <a:srgbClr val="6BA7D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1000"/>
              </a:spcBef>
              <a:defRPr>
                <a:solidFill>
                  <a:srgbClr val="404040"/>
                </a:solidFill>
              </a:defRPr>
            </a:pPr>
            <a:endParaRPr dirty="0"/>
          </a:p>
        </p:txBody>
      </p:sp>
      <p:pic>
        <p:nvPicPr>
          <p:cNvPr id="3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601119" y="659697"/>
            <a:ext cx="1574340" cy="24126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9274002" y="6044854"/>
            <a:ext cx="343903" cy="358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/>
          <a:p>
            <a:fld id="{86CB4B4D-7CA3-9044-876B-883B54F8677D}" type="slidenum">
              <a:rPr/>
              <a:pPr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6BA7DA"/>
          </a:solidFill>
          <a:uFillTx/>
          <a:latin typeface="Gotham-Bold"/>
          <a:ea typeface="Gotham-Bold"/>
          <a:cs typeface="Gotham-Bold"/>
          <a:sym typeface="Gotham-Bold"/>
        </a:defRPr>
      </a:lvl9pPr>
    </p:titleStyle>
    <p:bodyStyle>
      <a:lvl1pPr marL="3810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1pPr>
      <a:lvl2pPr marL="814387" marR="0" indent="-357187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2pPr>
      <a:lvl3pPr marL="1240971" marR="0" indent="-326571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3pPr>
      <a:lvl4pPr marL="17526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4pPr>
      <a:lvl5pPr marL="22098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5pPr>
      <a:lvl6pPr marL="26670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6pPr>
      <a:lvl7pPr marL="31242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7pPr>
      <a:lvl8pPr marL="35814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8pPr>
      <a:lvl9pPr marL="4038600" marR="0" indent="-381000" algn="l" defTabSz="4572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3F46265F-70C9-4DE7-B3B7-177AD5696272}"/>
              </a:ext>
            </a:extLst>
          </p:cNvPr>
          <p:cNvSpPr/>
          <p:nvPr/>
        </p:nvSpPr>
        <p:spPr>
          <a:xfrm>
            <a:off x="3286483" y="5173301"/>
            <a:ext cx="8736037" cy="677106"/>
          </a:xfrm>
          <a:prstGeom prst="rect">
            <a:avLst/>
          </a:prstGeom>
          <a:solidFill>
            <a:srgbClr val="FFFFFF"/>
          </a:solidFill>
          <a:ln w="19050" cap="rnd">
            <a:solidFill>
              <a:schemeClr val="bg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es-AR" sz="2000" dirty="0" err="1">
                <a:solidFill>
                  <a:schemeClr val="tx1"/>
                </a:solidFill>
                <a:latin typeface="Raleway "/>
              </a:rPr>
              <a:t>Cdor</a:t>
            </a:r>
            <a:r>
              <a:rPr lang="es-AR" sz="2000" dirty="0">
                <a:solidFill>
                  <a:schemeClr val="tx1"/>
                </a:solidFill>
                <a:latin typeface="Raleway "/>
              </a:rPr>
              <a:t>. Marcos </a:t>
            </a:r>
            <a:r>
              <a:rPr lang="es-AR" sz="2000" dirty="0" err="1">
                <a:solidFill>
                  <a:schemeClr val="tx1"/>
                </a:solidFill>
                <a:latin typeface="Raleway "/>
              </a:rPr>
              <a:t>Makón</a:t>
            </a:r>
            <a:r>
              <a:rPr lang="es-AR" sz="2000" dirty="0">
                <a:solidFill>
                  <a:schemeClr val="tx1"/>
                </a:solidFill>
                <a:latin typeface="Raleway "/>
              </a:rPr>
              <a:t> – </a:t>
            </a:r>
            <a:r>
              <a:rPr lang="es-AR" sz="2000" b="1" dirty="0">
                <a:solidFill>
                  <a:schemeClr val="tx1"/>
                </a:solidFill>
                <a:latin typeface="Raleway "/>
              </a:rPr>
              <a:t>Director General de OPC</a:t>
            </a:r>
          </a:p>
          <a:p>
            <a:endParaRPr lang="es-AR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 SemiBold" panose="020B0703030101060003" pitchFamily="34" charset="0"/>
              </a:rPr>
              <a:t>PERSONAL Y GESTION ADMINISTRATIVA </a:t>
            </a:r>
            <a:endParaRPr dirty="0">
              <a:latin typeface="Raleway SemiBold" panose="020B0703030101060003" pitchFamily="34" charset="0"/>
            </a:endParaRP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031677" y="2160589"/>
            <a:ext cx="10119784" cy="3880773"/>
          </a:xfrm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" panose="020B0503030101060003" pitchFamily="34" charset="0"/>
              </a:rPr>
              <a:t>Su personal directivo (5) y técnico (20 analistas) es seleccionado a través de concursos públicos de oposición y antecedentes. </a:t>
            </a:r>
          </a:p>
          <a:p>
            <a:r>
              <a:rPr lang="es-AR" dirty="0">
                <a:latin typeface="Raleway" panose="020B0503030101060003" pitchFamily="34" charset="0"/>
              </a:rPr>
              <a:t>El personal administrativo debe provenir de la planta de personal del Congreso Nacional.</a:t>
            </a:r>
          </a:p>
          <a:p>
            <a:r>
              <a:rPr lang="es-AR" dirty="0">
                <a:latin typeface="Raleway" panose="020B0503030101060003" pitchFamily="34" charset="0"/>
              </a:rPr>
              <a:t>La gestión administrativa y financiera es de responsabilidad del Director General </a:t>
            </a:r>
          </a:p>
        </p:txBody>
      </p:sp>
    </p:spTree>
    <p:extLst>
      <p:ext uri="{BB962C8B-B14F-4D97-AF65-F5344CB8AC3E}">
        <p14:creationId xmlns:p14="http://schemas.microsoft.com/office/powerpoint/2010/main" val="2501115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01858" y="293058"/>
            <a:ext cx="10128646" cy="525397"/>
          </a:xfrm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" panose="020B0503030101060003" pitchFamily="34" charset="0"/>
              </a:rPr>
              <a:t>FUNCIONES DE OPC</a:t>
            </a:r>
            <a:endParaRPr dirty="0">
              <a:latin typeface="Raleway" panose="020B0503030101060003" pitchFamily="34" charset="0"/>
            </a:endParaRP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01858" y="1252025"/>
            <a:ext cx="10508567" cy="50502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Sus funciones básicas son la producción de: </a:t>
            </a:r>
          </a:p>
          <a:p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Informes sobre el proyecto de Ley anual de Presupuesto de la Administración Nacional.</a:t>
            </a:r>
          </a:p>
          <a:p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Estimaciones de impacto financiero en los materia de ingresos y gastos públicos de proyectos de ley presentados por legisladores.</a:t>
            </a:r>
          </a:p>
          <a:p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Análisis de la ejecución físico-financiera del presupuesto.</a:t>
            </a:r>
          </a:p>
          <a:p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 Evaluaciones del impacto de políticas y programas del gobierno.</a:t>
            </a:r>
          </a:p>
          <a:p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Análisis tributos vigentes e impacto de reformas tributarias.</a:t>
            </a:r>
          </a:p>
          <a:p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Estudios de Federalismo Fiscal.</a:t>
            </a:r>
          </a:p>
          <a:p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Estudios sobre la sustentabilidad </a:t>
            </a:r>
            <a:r>
              <a:rPr lang="es-AR" sz="1670" dirty="0" err="1">
                <a:latin typeface="Raleway" panose="020B0503030101060003" pitchFamily="34" charset="0"/>
                <a:cs typeface="Arial" panose="020B0604020202020204" pitchFamily="34" charset="0"/>
              </a:rPr>
              <a:t>intertemporal</a:t>
            </a:r>
            <a:r>
              <a:rPr lang="es-AR" sz="1670" dirty="0">
                <a:latin typeface="Raleway" panose="020B0503030101060003" pitchFamily="34" charset="0"/>
                <a:cs typeface="Arial" panose="020B0604020202020204" pitchFamily="34" charset="0"/>
              </a:rPr>
              <a:t> de la deuda pública.</a:t>
            </a:r>
          </a:p>
          <a:p>
            <a:pPr>
              <a:buNone/>
            </a:pPr>
            <a:endParaRPr lang="es-AR" sz="1670" dirty="0">
              <a:latin typeface="Raleway" panose="020B05030301010600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73027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 SemiBold" panose="020B0703030101060003" pitchFamily="34" charset="0"/>
              </a:rPr>
              <a:t>FUENTES DE INFORMACIÓN</a:t>
            </a:r>
            <a:endParaRPr dirty="0">
              <a:latin typeface="Raleway SemiBold" panose="020B0703030101060003" pitchFamily="34" charset="0"/>
            </a:endParaRP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040539" y="1488613"/>
            <a:ext cx="10119784" cy="48136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AR" dirty="0">
                <a:latin typeface="Raleway" panose="020B0503030101060003" pitchFamily="34" charset="0"/>
              </a:rPr>
              <a:t>Sistema Integrado de Información Financiera (e-SIDIF) </a:t>
            </a:r>
          </a:p>
          <a:p>
            <a:r>
              <a:rPr lang="es-AR" dirty="0">
                <a:latin typeface="Raleway" panose="020B0503030101060003" pitchFamily="34" charset="0"/>
              </a:rPr>
              <a:t>Sistema de Gestión y Administración de la Deuda Pública (SIGADE) </a:t>
            </a:r>
          </a:p>
          <a:p>
            <a:r>
              <a:rPr lang="es-AR" dirty="0">
                <a:latin typeface="Raleway" panose="020B0503030101060003" pitchFamily="34" charset="0"/>
              </a:rPr>
              <a:t>Otros sistemas de información del Poder Ejecutivo Nacional, tales como el SIFEP, los que administran ANSES y AFIP y los que se refieran a la gestión física de los presupuestos de las jurisdicciones y entidades</a:t>
            </a:r>
          </a:p>
          <a:p>
            <a:r>
              <a:rPr lang="es-AR" dirty="0">
                <a:latin typeface="Raleway" panose="020B0503030101060003" pitchFamily="34" charset="0"/>
              </a:rPr>
              <a:t>Sistemas de información de la gestión física y financiera de las Provincias y Ciudad Autónoma de Buenos Aires</a:t>
            </a:r>
          </a:p>
        </p:txBody>
      </p:sp>
    </p:spTree>
    <p:extLst>
      <p:ext uri="{BB962C8B-B14F-4D97-AF65-F5344CB8AC3E}">
        <p14:creationId xmlns:p14="http://schemas.microsoft.com/office/powerpoint/2010/main" val="32287574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F51CE-48A7-42B6-B2B5-7FB0809F7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Informes producidos </a:t>
            </a:r>
            <a:r>
              <a:rPr lang="es-AR"/>
              <a:t>al 28 de </a:t>
            </a:r>
            <a:r>
              <a:rPr lang="es-AR" dirty="0"/>
              <a:t>noviembre de 2018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01B594-F974-4F20-A50F-3C145AF4D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822" y="1304555"/>
            <a:ext cx="10684075" cy="4997688"/>
          </a:xfrm>
        </p:spPr>
        <p:txBody>
          <a:bodyPr>
            <a:normAutofit fontScale="62500" lnSpcReduction="20000"/>
          </a:bodyPr>
          <a:lstStyle/>
          <a:p>
            <a:r>
              <a:rPr lang="es-AR" sz="2300" dirty="0">
                <a:latin typeface="Raleway" panose="020B0503030101060003" pitchFamily="34" charset="0"/>
              </a:rPr>
              <a:t>Impacto fiscal del proyecto de régimen federal de inclusión socio-laboral</a:t>
            </a:r>
          </a:p>
          <a:p>
            <a:r>
              <a:rPr lang="es-AR" sz="2300" dirty="0">
                <a:latin typeface="Raleway" panose="020B0503030101060003" pitchFamily="34" charset="0"/>
              </a:rPr>
              <a:t>Informe Programa Financiero 2019</a:t>
            </a:r>
          </a:p>
          <a:p>
            <a:r>
              <a:rPr lang="es-AR" sz="2300" dirty="0">
                <a:latin typeface="Raleway" panose="020B0503030101060003" pitchFamily="34" charset="0"/>
              </a:rPr>
              <a:t>Informe Proyecto de Ley de Presupuesto 2019 con media sanción de la Cámara de Diputados</a:t>
            </a:r>
          </a:p>
          <a:p>
            <a:r>
              <a:rPr lang="es-AR" sz="2300" dirty="0">
                <a:latin typeface="Raleway" panose="020B0503030101060003" pitchFamily="34" charset="0"/>
              </a:rPr>
              <a:t>Análisis de la Inversión Pública prevista en el Proyecto de Ley de Presupuesto 2019</a:t>
            </a:r>
          </a:p>
          <a:p>
            <a:r>
              <a:rPr lang="es-AR" sz="2300" dirty="0">
                <a:latin typeface="Raleway" panose="020B0503030101060003" pitchFamily="34" charset="0"/>
              </a:rPr>
              <a:t>Estado de Avance del Consenso Fiscal Federal de 2017</a:t>
            </a:r>
          </a:p>
          <a:p>
            <a:r>
              <a:rPr lang="es-AR" sz="2300" dirty="0">
                <a:latin typeface="Raleway" panose="020B0503030101060003" pitchFamily="34" charset="0"/>
              </a:rPr>
              <a:t>Análisis del Gasto Público Social previsto en el Proyecto de Ley de Presupuesto de la Administración Nacional Ejercicio 2019</a:t>
            </a:r>
          </a:p>
          <a:p>
            <a:r>
              <a:rPr lang="es-AR" sz="2300" dirty="0">
                <a:latin typeface="Raleway" panose="020B0503030101060003" pitchFamily="34" charset="0"/>
              </a:rPr>
              <a:t>Informe sobre el Proyecto de Ley de Presupuesto general de la Administración Pública Nacional para el Ejercicio 2019</a:t>
            </a:r>
          </a:p>
          <a:p>
            <a:r>
              <a:rPr lang="es-AR" sz="2300" dirty="0">
                <a:latin typeface="Raleway" panose="020B0503030101060003" pitchFamily="34" charset="0"/>
              </a:rPr>
              <a:t>Inf0rme de Modificaciones Presupuestarias</a:t>
            </a:r>
          </a:p>
          <a:p>
            <a:r>
              <a:rPr lang="es-AR" sz="2300" dirty="0">
                <a:latin typeface="Raleway" panose="020B0503030101060003" pitchFamily="34" charset="0"/>
              </a:rPr>
              <a:t>Informe sobre la Cuenta de Inversión 2017</a:t>
            </a:r>
          </a:p>
          <a:p>
            <a:r>
              <a:rPr lang="es-AR" sz="2300" dirty="0">
                <a:latin typeface="Raleway" panose="020B0503030101060003" pitchFamily="34" charset="0"/>
              </a:rPr>
              <a:t>Consideraciones sobre el Informe de Avance de Presupuesto 2019</a:t>
            </a:r>
          </a:p>
          <a:p>
            <a:r>
              <a:rPr lang="es-AR" sz="2300" dirty="0">
                <a:latin typeface="Raleway" panose="020B0503030101060003" pitchFamily="34" charset="0"/>
              </a:rPr>
              <a:t>Estimación del Costo Fiscal del Dictamen de Minoría- Proyecto de Ley CD 14/18. Emergencia Tarifaria- Servicios Públicos.</a:t>
            </a:r>
          </a:p>
          <a:p>
            <a:r>
              <a:rPr lang="es-AR" sz="2300" dirty="0">
                <a:latin typeface="Raleway" panose="020B0503030101060003" pitchFamily="34" charset="0"/>
              </a:rPr>
              <a:t>Estimación del Costo Fiscal del Dictamen de Proyecto de Emergencia Tarifaria HCDN</a:t>
            </a:r>
          </a:p>
          <a:p>
            <a:endParaRPr lang="es-AR" sz="2300" dirty="0">
              <a:latin typeface="Raleway" panose="020B0503030101060003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835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F51CE-48A7-42B6-B2B5-7FB0809F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818" y="403357"/>
            <a:ext cx="10281782" cy="726196"/>
          </a:xfrm>
        </p:spPr>
        <p:txBody>
          <a:bodyPr>
            <a:normAutofit fontScale="90000"/>
          </a:bodyPr>
          <a:lstStyle/>
          <a:p>
            <a:pPr algn="just"/>
            <a:r>
              <a:rPr lang="es-AR" dirty="0"/>
              <a:t>Marco legal de la participación de la OPC en el análisis del proyecto de Ley de Presupuesto de la Administración Nacional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01B594-F974-4F20-A50F-3C145AF4D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822" y="1936375"/>
            <a:ext cx="10684075" cy="4365867"/>
          </a:xfrm>
        </p:spPr>
        <p:txBody>
          <a:bodyPr>
            <a:normAutofit/>
          </a:bodyPr>
          <a:lstStyle/>
          <a:p>
            <a:r>
              <a:rPr lang="es-AR" sz="2300" dirty="0">
                <a:latin typeface="Raleway" panose="020B0503030101060003" pitchFamily="34" charset="0"/>
              </a:rPr>
              <a:t>Informe de avance – Art. 2 Ley 24629</a:t>
            </a:r>
          </a:p>
          <a:p>
            <a:r>
              <a:rPr lang="es-AR" sz="2300" dirty="0">
                <a:latin typeface="Raleway" panose="020B0503030101060003" pitchFamily="34" charset="0"/>
              </a:rPr>
              <a:t>Presentación del Jefe de Gabinete de Ministros ante ambas comisiones de presupuesto – Art. 7 Ley 25152</a:t>
            </a:r>
          </a:p>
          <a:p>
            <a:r>
              <a:rPr lang="es-AR" sz="2300" dirty="0">
                <a:latin typeface="Raleway" panose="020B0503030101060003" pitchFamily="34" charset="0"/>
              </a:rPr>
              <a:t>Proyecto de Ley de Presupuesto de la Administración Nacional – Art. 24 a 26 de la Ley 24156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835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F51CE-48A7-42B6-B2B5-7FB0809F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6" y="403357"/>
            <a:ext cx="11026588" cy="726196"/>
          </a:xfrm>
        </p:spPr>
        <p:txBody>
          <a:bodyPr>
            <a:normAutofit fontScale="90000"/>
          </a:bodyPr>
          <a:lstStyle/>
          <a:p>
            <a:pPr algn="just"/>
            <a:r>
              <a:rPr lang="es-AR" dirty="0"/>
              <a:t>EXPERIENCIA DE LA PARTICIPACIÓN EN EL ANÁLISIS DEL PROYECTO DE LEY DE PRESUPUESTO DE LA ADMINISTRACIÓN NACIONAL PARA EL EJERCICIO 2019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01B594-F974-4F20-A50F-3C145AF4D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822" y="1613647"/>
            <a:ext cx="10684075" cy="46885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AR" sz="2300" b="1" dirty="0">
                <a:latin typeface="Raleway" panose="020B0503030101060003" pitchFamily="34" charset="0"/>
              </a:rPr>
              <a:t>Informe de avance</a:t>
            </a:r>
          </a:p>
          <a:p>
            <a:pPr>
              <a:buNone/>
            </a:pPr>
            <a:r>
              <a:rPr lang="es-AR" sz="2300" dirty="0">
                <a:latin typeface="Raleway" panose="020B0503030101060003" pitchFamily="34" charset="0"/>
              </a:rPr>
              <a:t>Consideraciones sobre el Informe de Avance de Presupuesto 2019</a:t>
            </a:r>
          </a:p>
          <a:p>
            <a:pPr>
              <a:buNone/>
            </a:pPr>
            <a:endParaRPr lang="es-AR" sz="2300" dirty="0">
              <a:latin typeface="Raleway" panose="020B0503030101060003" pitchFamily="34" charset="0"/>
            </a:endParaRPr>
          </a:p>
          <a:p>
            <a:pPr marL="0" indent="0">
              <a:buNone/>
            </a:pPr>
            <a:r>
              <a:rPr lang="es-AR" sz="2300" b="1" dirty="0">
                <a:latin typeface="Raleway" panose="020B0503030101060003" pitchFamily="34" charset="0"/>
              </a:rPr>
              <a:t>Informe sobre presentación del Jefe de Gabinete de Ministros ante ambas comisiones de presupuesto Informe Programa Financiero 2019</a:t>
            </a:r>
          </a:p>
          <a:p>
            <a:pPr>
              <a:buNone/>
            </a:pPr>
            <a:r>
              <a:rPr lang="es-AR" sz="2300" dirty="0">
                <a:latin typeface="Raleway" panose="020B0503030101060003" pitchFamily="34" charset="0"/>
              </a:rPr>
              <a:t>No se preparó pues no se efectuó la presentación del Jefe de Gabinete de Ministros</a:t>
            </a:r>
          </a:p>
          <a:p>
            <a:pPr>
              <a:buNone/>
            </a:pPr>
            <a:endParaRPr lang="es-AR" sz="2300" dirty="0">
              <a:latin typeface="Raleway" panose="020B0503030101060003" pitchFamily="34" charset="0"/>
            </a:endParaRPr>
          </a:p>
          <a:p>
            <a:pPr>
              <a:buNone/>
            </a:pPr>
            <a:r>
              <a:rPr lang="es-AR" sz="2300" b="1" dirty="0">
                <a:latin typeface="Raleway" panose="020B0503030101060003" pitchFamily="34" charset="0"/>
              </a:rPr>
              <a:t>Proyecto de Ley de Presupuesto de la Administración Nacional  </a:t>
            </a:r>
          </a:p>
          <a:p>
            <a:pPr>
              <a:buNone/>
            </a:pPr>
            <a:r>
              <a:rPr lang="es-AR" sz="2300" dirty="0">
                <a:latin typeface="Raleway" panose="020B0503030101060003" pitchFamily="34" charset="0"/>
              </a:rPr>
              <a:t>Informe sobre el Proyecto de Ley de Presupuesto general de la Administración Pública Nacional para el Ejercicio 2019</a:t>
            </a:r>
          </a:p>
          <a:p>
            <a:pPr>
              <a:buNone/>
            </a:pPr>
            <a:r>
              <a:rPr lang="es-AR" sz="2300" dirty="0">
                <a:latin typeface="Raleway" panose="020B0503030101060003" pitchFamily="34" charset="0"/>
              </a:rPr>
              <a:t>Análisis de la Inversión Pública prevista en el Proyecto de Ley de Presupuesto 2019</a:t>
            </a:r>
          </a:p>
          <a:p>
            <a:pPr marL="0" indent="0">
              <a:buNone/>
            </a:pPr>
            <a:r>
              <a:rPr lang="es-AR" sz="2300" dirty="0">
                <a:latin typeface="Raleway" panose="020B0503030101060003" pitchFamily="34" charset="0"/>
              </a:rPr>
              <a:t>Análisis del Gasto Público Social previsto en el Proyecto de Ley de Presupuesto de la Administración Nacional Ejercicio 2019</a:t>
            </a:r>
          </a:p>
          <a:p>
            <a:pPr>
              <a:buNone/>
            </a:pPr>
            <a:r>
              <a:rPr lang="es-AR" sz="2300" dirty="0">
                <a:latin typeface="Raleway" panose="020B0503030101060003" pitchFamily="34" charset="0"/>
              </a:rPr>
              <a:t>Informe Proyecto de Ley de Presupuesto 2019 con media sanción de la Cámara de Diputados</a:t>
            </a:r>
          </a:p>
          <a:p>
            <a:pPr>
              <a:buNone/>
            </a:pPr>
            <a:endParaRPr lang="es-AR" sz="2300" dirty="0">
              <a:latin typeface="Raleway" panose="020B0503030101060003" pitchFamily="34" charset="0"/>
            </a:endParaRPr>
          </a:p>
          <a:p>
            <a:endParaRPr lang="es-AR" sz="2300" dirty="0">
              <a:latin typeface="Raleway" panose="020B0503030101060003" pitchFamily="34" charset="0"/>
            </a:endParaRPr>
          </a:p>
          <a:p>
            <a:endParaRPr lang="es-AR" sz="2300" dirty="0">
              <a:latin typeface="Raleway" panose="020B0503030101060003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835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F51CE-48A7-42B6-B2B5-7FB0809F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818" y="403357"/>
            <a:ext cx="10281782" cy="726196"/>
          </a:xfrm>
        </p:spPr>
        <p:txBody>
          <a:bodyPr>
            <a:normAutofit/>
          </a:bodyPr>
          <a:lstStyle/>
          <a:p>
            <a:pPr algn="just"/>
            <a:r>
              <a:rPr lang="es-AR" dirty="0"/>
              <a:t>LOS PRÓXIMOS DESAFÍOS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01B594-F974-4F20-A50F-3C145AF4D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822" y="1304555"/>
            <a:ext cx="10684075" cy="49976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AR" sz="2300" b="1" dirty="0">
                <a:latin typeface="Raleway" panose="020B0503030101060003" pitchFamily="34" charset="0"/>
              </a:rPr>
              <a:t>Seguimiento de la ejecución física financiera del Sector Público Nacional</a:t>
            </a:r>
            <a:endParaRPr lang="es-AR" sz="2300" dirty="0">
              <a:latin typeface="Raleway" panose="020B0503030101060003" pitchFamily="34" charset="0"/>
            </a:endParaRPr>
          </a:p>
          <a:p>
            <a:pPr algn="just"/>
            <a:r>
              <a:rPr lang="es-AR" sz="2300" b="1" dirty="0">
                <a:latin typeface="Raleway" panose="020B0503030101060003" pitchFamily="34" charset="0"/>
              </a:rPr>
              <a:t>Análisis y evaluación de la sostenibilidad de la deuda publica a nivel nacional y provincial</a:t>
            </a:r>
          </a:p>
          <a:p>
            <a:pPr algn="just"/>
            <a:r>
              <a:rPr lang="es-AR" sz="2300" b="1" dirty="0">
                <a:latin typeface="Raleway" panose="020B0503030101060003" pitchFamily="34" charset="0"/>
              </a:rPr>
              <a:t>Seguimiento y evaluación de la recaudación tributaria nacional y del cumplimiento de las reformas en dicha área. </a:t>
            </a:r>
          </a:p>
          <a:p>
            <a:pPr algn="just"/>
            <a:r>
              <a:rPr lang="es-AR" sz="2400" b="1" dirty="0">
                <a:latin typeface="Raleway" panose="020B0503030101060003" pitchFamily="34" charset="0"/>
              </a:rPr>
              <a:t>Análisis y evaluación del impacto de la gestión presupuestaria en las políticas públicas, con énfasis en una primera etapa en las ODS y equidad de género.</a:t>
            </a:r>
          </a:p>
          <a:p>
            <a:pPr algn="just"/>
            <a:r>
              <a:rPr lang="es-AR" sz="2400" b="1" dirty="0">
                <a:latin typeface="Raleway" panose="020B0503030101060003" pitchFamily="34" charset="0"/>
              </a:rPr>
              <a:t>Acuerdos con gobiernos provinciales para disponer de informaciones de las finanzas públicas de dicho nivel de gobierno.</a:t>
            </a:r>
          </a:p>
          <a:p>
            <a:pPr algn="just"/>
            <a:r>
              <a:rPr lang="es-AR" sz="2400" b="1" dirty="0">
                <a:latin typeface="Raleway" panose="020B0503030101060003" pitchFamily="34" charset="0"/>
              </a:rPr>
              <a:t>Desarrollo de una base de datos propia que integre información en materia fiscal del sector público a nivel nacional, provincial y municipal.</a:t>
            </a:r>
          </a:p>
          <a:p>
            <a:pPr algn="just"/>
            <a:r>
              <a:rPr lang="es-AR" sz="2400" b="1" dirty="0">
                <a:latin typeface="Raleway" panose="020B0503030101060003" pitchFamily="34" charset="0"/>
              </a:rPr>
              <a:t>Análisis y evaluación de los compromisos asumidos en el Consenso Fiscal Federal.</a:t>
            </a:r>
          </a:p>
          <a:p>
            <a:pPr algn="just"/>
            <a:r>
              <a:rPr lang="es-AR" sz="2400" b="1" dirty="0">
                <a:latin typeface="Raleway" panose="020B0503030101060003" pitchFamily="34" charset="0"/>
              </a:rPr>
              <a:t>Apoyo a la creación de oficinas de presupuesto legislativas a nivel provincial y a la conformación de una red de las mismas</a:t>
            </a:r>
          </a:p>
          <a:p>
            <a:pPr>
              <a:buNone/>
            </a:pPr>
            <a:endParaRPr lang="es-AR" sz="2400" b="1" dirty="0">
              <a:latin typeface="Raleway" panose="020B0503030101060003" pitchFamily="34" charset="0"/>
            </a:endParaRPr>
          </a:p>
          <a:p>
            <a:pPr>
              <a:buNone/>
            </a:pPr>
            <a:endParaRPr lang="es-AR" sz="2400" b="1" dirty="0">
              <a:latin typeface="Raleway" panose="020B0503030101060003" pitchFamily="34" charset="0"/>
            </a:endParaRPr>
          </a:p>
          <a:p>
            <a:pPr>
              <a:buNone/>
            </a:pPr>
            <a:endParaRPr lang="es-AR" sz="2400" b="1" dirty="0">
              <a:latin typeface="Raleway" panose="020B0503030101060003" pitchFamily="34" charset="0"/>
            </a:endParaRPr>
          </a:p>
          <a:p>
            <a:pPr>
              <a:buNone/>
            </a:pPr>
            <a:endParaRPr lang="es-AR" sz="2300" b="1" dirty="0">
              <a:latin typeface="Raleway" panose="020B0503030101060003" pitchFamily="34" charset="0"/>
            </a:endParaRPr>
          </a:p>
          <a:p>
            <a:pPr>
              <a:buNone/>
            </a:pPr>
            <a:endParaRPr lang="es-AR" sz="2300" dirty="0">
              <a:latin typeface="Raleway" panose="020B0503030101060003" pitchFamily="34" charset="0"/>
            </a:endParaRPr>
          </a:p>
          <a:p>
            <a:pPr>
              <a:buNone/>
            </a:pPr>
            <a:endParaRPr lang="es-AR" sz="2300" dirty="0">
              <a:latin typeface="Raleway" panose="020B0503030101060003" pitchFamily="34" charset="0"/>
            </a:endParaRPr>
          </a:p>
          <a:p>
            <a:endParaRPr lang="es-AR" sz="2300" dirty="0">
              <a:latin typeface="Raleway" panose="020B0503030101060003" pitchFamily="34" charset="0"/>
            </a:endParaRPr>
          </a:p>
          <a:p>
            <a:endParaRPr lang="es-AR" sz="2300" dirty="0">
              <a:latin typeface="Raleway" panose="020B0503030101060003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835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22830" y="6141493"/>
            <a:ext cx="12460406" cy="743803"/>
          </a:xfrm>
          <a:prstGeom prst="rect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 cap="rnd">
            <a:noFill/>
            <a:prstDash val="solid"/>
            <a:round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AR" sz="2000" b="0" i="0" u="none" strike="noStrike" cap="none" spc="0" normalizeH="0" baseline="0">
              <a:ln>
                <a:noFill/>
              </a:ln>
              <a:solidFill>
                <a:srgbClr val="40404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B82233D-D5B0-4978-86D2-38B954958671}"/>
              </a:ext>
            </a:extLst>
          </p:cNvPr>
          <p:cNvSpPr txBox="1"/>
          <p:nvPr/>
        </p:nvSpPr>
        <p:spPr>
          <a:xfrm>
            <a:off x="8413771" y="6347880"/>
            <a:ext cx="148685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latin typeface="Raleway" panose="020B0503030101060003" pitchFamily="34" charset="0"/>
              </a:rPr>
              <a:t>@OPC_ARG</a:t>
            </a:r>
            <a:endParaRPr kumimoji="0" lang="es-A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Raleway" panose="020B0503030101060003" pitchFamily="34" charset="0"/>
              <a:sym typeface="Trebuchet M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CDD4FA-103B-4660-9D42-D15CB60B10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546" y="6470775"/>
            <a:ext cx="232225" cy="18919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749EFEA-372A-4B17-B32C-457F9319F569}"/>
              </a:ext>
            </a:extLst>
          </p:cNvPr>
          <p:cNvSpPr txBox="1"/>
          <p:nvPr/>
        </p:nvSpPr>
        <p:spPr>
          <a:xfrm>
            <a:off x="5392068" y="6352814"/>
            <a:ext cx="250467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dirty="0">
                <a:latin typeface="Raleway" panose="020B0503030101060003" pitchFamily="34" charset="0"/>
              </a:rPr>
              <a:t>contacto@opc.gob.ar  </a:t>
            </a:r>
            <a:endParaRPr kumimoji="0" lang="es-A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Raleway" panose="020B0503030101060003" pitchFamily="34" charset="0"/>
              <a:sym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92DB60-BF17-4D20-A4B8-4B3FF657CC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42" y="6442882"/>
            <a:ext cx="243370" cy="24337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A164619-333C-48F7-ADBC-4A11D37CB507}"/>
              </a:ext>
            </a:extLst>
          </p:cNvPr>
          <p:cNvSpPr txBox="1"/>
          <p:nvPr/>
        </p:nvSpPr>
        <p:spPr>
          <a:xfrm>
            <a:off x="2681273" y="6352814"/>
            <a:ext cx="242599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Raleway" panose="020B0503030101060003" pitchFamily="34" charset="0"/>
                <a:sym typeface="Trebuchet MS"/>
              </a:rPr>
              <a:t>www.opc.gob.ar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EF1B758-0696-4CD9-A693-4E0C52A8DB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479" y="6423597"/>
            <a:ext cx="274168" cy="27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4295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body" idx="13"/>
          </p:nvPr>
        </p:nvSpPr>
        <p:spPr>
          <a:xfrm>
            <a:off x="938778" y="1436914"/>
            <a:ext cx="10175108" cy="150185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s-AR" dirty="0">
                <a:latin typeface="Raleway SemiBold" panose="020B0703030101060003" pitchFamily="34" charset="0"/>
              </a:rPr>
              <a:t>EVOLUCION DE LOS ROLES y organización DEL PODER LEGISLATIVO EN EL PROCESO PRESUPUESTARIO</a:t>
            </a:r>
            <a:endParaRPr dirty="0">
              <a:latin typeface="Raleway SemiBold" panose="020B0703030101060003" pitchFamily="34" charset="0"/>
            </a:endParaRPr>
          </a:p>
        </p:txBody>
      </p:sp>
      <p:sp>
        <p:nvSpPr>
          <p:cNvPr id="111" name="Shape 111"/>
          <p:cNvSpPr>
            <a:spLocks noGrp="1"/>
          </p:cNvSpPr>
          <p:nvPr>
            <p:ph type="body" idx="14"/>
          </p:nvPr>
        </p:nvSpPr>
        <p:spPr>
          <a:xfrm>
            <a:off x="928639" y="3286579"/>
            <a:ext cx="10167830" cy="2245059"/>
          </a:xfrm>
          <a:prstGeom prst="rect">
            <a:avLst/>
          </a:prstGeo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AR" dirty="0">
                <a:latin typeface="Raleway" panose="020B0503030101060003" pitchFamily="34" charset="0"/>
              </a:rPr>
              <a:t>En la aprobación</a:t>
            </a:r>
          </a:p>
          <a:p>
            <a:pPr algn="just">
              <a:buFont typeface="Wingdings" pitchFamily="2" charset="2"/>
              <a:buChar char="ü"/>
            </a:pPr>
            <a:r>
              <a:rPr lang="es-AR" dirty="0">
                <a:latin typeface="Raleway" panose="020B0503030101060003" pitchFamily="34" charset="0"/>
              </a:rPr>
              <a:t>En la rendición de cuentas</a:t>
            </a:r>
          </a:p>
          <a:p>
            <a:pPr algn="just">
              <a:buFont typeface="Wingdings" pitchFamily="2" charset="2"/>
              <a:buChar char="ü"/>
            </a:pPr>
            <a:r>
              <a:rPr lang="es-AR" dirty="0">
                <a:latin typeface="Raleway" panose="020B0503030101060003" pitchFamily="34" charset="0"/>
              </a:rPr>
              <a:t>En la organización</a:t>
            </a:r>
          </a:p>
          <a:p>
            <a:pPr>
              <a:buFont typeface="Wingdings" pitchFamily="2" charset="2"/>
              <a:buChar char="ü"/>
            </a:pPr>
            <a:endParaRPr lang="es-AR" dirty="0">
              <a:latin typeface="Raleway" panose="020B0503030101060003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body" idx="13"/>
          </p:nvPr>
        </p:nvSpPr>
        <p:spPr>
          <a:xfrm>
            <a:off x="938778" y="1436914"/>
            <a:ext cx="10175108" cy="150185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AR" dirty="0">
                <a:latin typeface="Raleway SemiBold" panose="020B0703030101060003" pitchFamily="34" charset="0"/>
              </a:rPr>
              <a:t>ANTECEDENTES CREACION DE LA OFICINA DE PRESUPUESTO</a:t>
            </a:r>
            <a:endParaRPr dirty="0">
              <a:latin typeface="Raleway SemiBold" panose="020B0703030101060003" pitchFamily="34" charset="0"/>
            </a:endParaRPr>
          </a:p>
        </p:txBody>
      </p:sp>
      <p:sp>
        <p:nvSpPr>
          <p:cNvPr id="111" name="Shape 111"/>
          <p:cNvSpPr>
            <a:spLocks noGrp="1"/>
          </p:cNvSpPr>
          <p:nvPr>
            <p:ph type="body" idx="14"/>
          </p:nvPr>
        </p:nvSpPr>
        <p:spPr>
          <a:xfrm>
            <a:off x="928639" y="3286579"/>
            <a:ext cx="10167830" cy="110254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s-AR" sz="2400" dirty="0">
                <a:latin typeface="Raleway" panose="020B0503030101060003" pitchFamily="34" charset="0"/>
              </a:rPr>
              <a:t>10 proyectos de ley entre 2003 y 2009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body" idx="13"/>
          </p:nvPr>
        </p:nvSpPr>
        <p:spPr>
          <a:xfrm>
            <a:off x="973612" y="1872342"/>
            <a:ext cx="10175108" cy="1501855"/>
          </a:xfrm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 SemiBold" panose="020B0703030101060003" pitchFamily="34" charset="0"/>
              </a:rPr>
              <a:t>Oficina de presupuesto del congreso</a:t>
            </a:r>
            <a:endParaRPr dirty="0">
              <a:latin typeface="Raleway SemiBold" panose="020B0703030101060003" pitchFamily="34" charset="0"/>
            </a:endParaRPr>
          </a:p>
        </p:txBody>
      </p:sp>
      <p:sp>
        <p:nvSpPr>
          <p:cNvPr id="111" name="Shape 111"/>
          <p:cNvSpPr>
            <a:spLocks noGrp="1"/>
          </p:cNvSpPr>
          <p:nvPr>
            <p:ph type="body" idx="14"/>
          </p:nvPr>
        </p:nvSpPr>
        <p:spPr>
          <a:xfrm>
            <a:off x="1015724" y="3591379"/>
            <a:ext cx="10167830" cy="224505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AR" dirty="0">
                <a:latin typeface="Raleway" panose="020B0503030101060003" pitchFamily="34" charset="0"/>
              </a:rPr>
              <a:t>La Oficina de Presupuesto del Congreso de la Nación Argentina brinda soporte a los legisladores del Senado de la Nación y de la Cámara de Diputados a efectos de lograr una profundización de la comprensión de temas que involucren recursos públicos, democratizando el conocimiento y la toma de decisiones. Es una oficina técnica de análisis fiscal que produce informes abiertos a la ciudadanía.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 SemiBold" panose="020B0703030101060003" pitchFamily="34" charset="0"/>
              </a:rPr>
              <a:t>CUAL ES SU MARCO LEGAL?</a:t>
            </a:r>
            <a:endParaRPr dirty="0">
              <a:latin typeface="Raleway SemiBold" panose="020B0703030101060003" pitchFamily="34" charset="0"/>
            </a:endParaRP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031677" y="2160589"/>
            <a:ext cx="10119784" cy="3880773"/>
          </a:xfrm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" panose="020B0503030101060003" pitchFamily="34" charset="0"/>
              </a:rPr>
              <a:t>Ley 27.343 del 30 de noviembre de 2016</a:t>
            </a:r>
          </a:p>
          <a:p>
            <a:r>
              <a:rPr lang="es-AR" dirty="0">
                <a:latin typeface="Raleway" panose="020B0503030101060003" pitchFamily="34" charset="0"/>
              </a:rPr>
              <a:t>Aprobada por unanimidad por el Senado de la Nación y por mayoría absoluta de la Cámara de Diputados.</a:t>
            </a:r>
          </a:p>
          <a:p>
            <a:r>
              <a:rPr lang="es-AR" dirty="0">
                <a:latin typeface="Raleway" panose="020B0503030101060003" pitchFamily="34" charset="0"/>
              </a:rPr>
              <a:t> Reglamentada por Resolución No. 1 de la Comisión de Supervisión Parlamentaria del 5 de abril de 2018</a:t>
            </a:r>
          </a:p>
        </p:txBody>
      </p:sp>
    </p:spTree>
    <p:extLst>
      <p:ext uri="{BB962C8B-B14F-4D97-AF65-F5344CB8AC3E}">
        <p14:creationId xmlns:p14="http://schemas.microsoft.com/office/powerpoint/2010/main" val="9862243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 SemiBold" panose="020B0703030101060003" pitchFamily="34" charset="0"/>
              </a:rPr>
              <a:t>QUE NO ES LA OPC?</a:t>
            </a:r>
            <a:endParaRPr dirty="0">
              <a:latin typeface="Raleway SemiBold" panose="020B0703030101060003" pitchFamily="34" charset="0"/>
            </a:endParaRP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031677" y="2160589"/>
            <a:ext cx="10119784" cy="3880773"/>
          </a:xfrm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" panose="020B0503030101060003" pitchFamily="34" charset="0"/>
              </a:rPr>
              <a:t>Órgano de control</a:t>
            </a:r>
          </a:p>
          <a:p>
            <a:r>
              <a:rPr lang="es-AR" dirty="0">
                <a:latin typeface="Raleway" panose="020B0503030101060003" pitchFamily="34" charset="0"/>
              </a:rPr>
              <a:t>Comisión interparlamentaria</a:t>
            </a:r>
          </a:p>
          <a:p>
            <a:r>
              <a:rPr lang="es-AR" dirty="0">
                <a:latin typeface="Raleway" panose="020B0503030101060003" pitchFamily="34" charset="0"/>
              </a:rPr>
              <a:t>Órgano que replica dependencias del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9862243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AR" dirty="0">
                <a:latin typeface="Raleway SemiBold" panose="020B0703030101060003" pitchFamily="34" charset="0"/>
              </a:rPr>
              <a:t>QUIEN SUPERVISA SU GESTIÓN?</a:t>
            </a:r>
            <a:endParaRPr dirty="0">
              <a:latin typeface="Raleway SemiBold" panose="020B0703030101060003" pitchFamily="34" charset="0"/>
            </a:endParaRP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es-AR" dirty="0">
                <a:latin typeface="Raleway" panose="020B0503030101060003" pitchFamily="34" charset="0"/>
              </a:rPr>
              <a:t>La Comisión Supervisora Parlamentaria, integrada por las autoridades de las Comisiones de Presupuesto y Hacienda de ambas Cámaras, tiene como misión principal aprobar el reglamento interno de la Oficina, su Plan de Trabajo y Presupuesto Anual y la rendición de su gestión.</a:t>
            </a:r>
          </a:p>
          <a:p>
            <a:endParaRPr lang="es-AR" dirty="0">
              <a:latin typeface="Raleway "/>
            </a:endParaRPr>
          </a:p>
        </p:txBody>
      </p:sp>
    </p:spTree>
    <p:extLst>
      <p:ext uri="{BB962C8B-B14F-4D97-AF65-F5344CB8AC3E}">
        <p14:creationId xmlns:p14="http://schemas.microsoft.com/office/powerpoint/2010/main" val="70665271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1040539" y="555757"/>
            <a:ext cx="10128646" cy="82287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AR" dirty="0">
                <a:latin typeface="Raleway SemiBold" panose="020B0703030101060003" pitchFamily="34" charset="0"/>
              </a:rPr>
              <a:t>CUALES SON LOS VALORES QUE GUIAN SU ACCIONAR?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040539" y="1488613"/>
            <a:ext cx="10119784" cy="48136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AR" dirty="0">
                <a:latin typeface="Raleway" panose="020B0503030101060003" pitchFamily="34" charset="0"/>
              </a:rPr>
              <a:t>Rigurosidad Metodológica </a:t>
            </a:r>
          </a:p>
          <a:p>
            <a:r>
              <a:rPr lang="es-AR" dirty="0">
                <a:latin typeface="Raleway" panose="020B0503030101060003" pitchFamily="34" charset="0"/>
              </a:rPr>
              <a:t>Imparcialidad Técnica</a:t>
            </a:r>
          </a:p>
          <a:p>
            <a:r>
              <a:rPr lang="es-AR" dirty="0">
                <a:latin typeface="Raleway" panose="020B0503030101060003" pitchFamily="34" charset="0"/>
              </a:rPr>
              <a:t>Independencia Política</a:t>
            </a:r>
          </a:p>
          <a:p>
            <a:r>
              <a:rPr lang="es-AR" dirty="0">
                <a:latin typeface="Raleway" panose="020B0503030101060003" pitchFamily="34" charset="0"/>
              </a:rPr>
              <a:t>Transparencia </a:t>
            </a:r>
          </a:p>
        </p:txBody>
      </p:sp>
    </p:spTree>
    <p:extLst>
      <p:ext uri="{BB962C8B-B14F-4D97-AF65-F5344CB8AC3E}">
        <p14:creationId xmlns:p14="http://schemas.microsoft.com/office/powerpoint/2010/main" val="414030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dirty="0">
                <a:latin typeface="Raleway SemiBold" panose="020B0703030101060003" pitchFamily="34" charset="0"/>
              </a:rPr>
              <a:t>ESTRUCTURA</a:t>
            </a:r>
            <a:endParaRPr dirty="0">
              <a:latin typeface="Raleway SemiBold" panose="020B07030301010600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39" b="30746"/>
          <a:stretch/>
        </p:blipFill>
        <p:spPr>
          <a:xfrm>
            <a:off x="1524000" y="1351128"/>
            <a:ext cx="9144000" cy="391690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1002</Words>
  <Application>Microsoft Office PowerPoint</Application>
  <PresentationFormat>Panorámica</PresentationFormat>
  <Paragraphs>93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Arial</vt:lpstr>
      <vt:lpstr>Calibri</vt:lpstr>
      <vt:lpstr>Gotham-Black</vt:lpstr>
      <vt:lpstr>Gotham-Bold</vt:lpstr>
      <vt:lpstr>Raleway</vt:lpstr>
      <vt:lpstr>Raleway </vt:lpstr>
      <vt:lpstr>Raleway SemiBold</vt:lpstr>
      <vt:lpstr>Trebuchet MS</vt:lpstr>
      <vt:lpstr>Wingdings</vt:lpstr>
      <vt:lpstr>Wingdings 3</vt:lpstr>
      <vt:lpstr>Facet</vt:lpstr>
      <vt:lpstr>Presentación de PowerPoint</vt:lpstr>
      <vt:lpstr>Presentación de PowerPoint</vt:lpstr>
      <vt:lpstr>Presentación de PowerPoint</vt:lpstr>
      <vt:lpstr>Presentación de PowerPoint</vt:lpstr>
      <vt:lpstr>CUAL ES SU MARCO LEGAL?</vt:lpstr>
      <vt:lpstr>QUE NO ES LA OPC?</vt:lpstr>
      <vt:lpstr>QUIEN SUPERVISA SU GESTIÓN?</vt:lpstr>
      <vt:lpstr>CUALES SON LOS VALORES QUE GUIAN SU ACCIONAR?</vt:lpstr>
      <vt:lpstr>Presentación de PowerPoint</vt:lpstr>
      <vt:lpstr>PERSONAL Y GESTION ADMINISTRATIVA </vt:lpstr>
      <vt:lpstr>FUNCIONES DE OPC</vt:lpstr>
      <vt:lpstr>FUENTES DE INFORMACIÓN</vt:lpstr>
      <vt:lpstr>Informes producidos al 28 de noviembre de 2018</vt:lpstr>
      <vt:lpstr>Marco legal de la participación de la OPC en el análisis del proyecto de Ley de Presupuesto de la Administración Nacional </vt:lpstr>
      <vt:lpstr>EXPERIENCIA DE LA PARTICIPACIÓN EN EL ANÁLISIS DEL PROYECTO DE LEY DE PRESUPUESTO DE LA ADMINISTRACIÓN NACIONAL PARA EL EJERCICIO 2019</vt:lpstr>
      <vt:lpstr>LOS PRÓXIMOS DESAFÍOS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OPC1</dc:creator>
  <cp:lastModifiedBy>OPC1</cp:lastModifiedBy>
  <cp:revision>111</cp:revision>
  <dcterms:modified xsi:type="dcterms:W3CDTF">2018-12-13T18:02:27Z</dcterms:modified>
</cp:coreProperties>
</file>