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2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ECF9"/>
          </a:solidFill>
        </a:fill>
      </a:tcStyle>
    </a:wholeTbl>
    <a:band2H>
      <a:tcTxStyle/>
      <a:tcStyle>
        <a:tcBdr/>
        <a:fill>
          <a:solidFill>
            <a:srgbClr val="E9F6FC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EEDF"/>
          </a:solidFill>
        </a:fill>
      </a:tcStyle>
    </a:wholeTbl>
    <a:band2H>
      <a:tcTxStyle/>
      <a:tcStyle>
        <a:tcBdr/>
        <a:fill>
          <a:solidFill>
            <a:srgbClr val="E8F6F0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CEECD"/>
          </a:solidFill>
        </a:fill>
      </a:tcStyle>
    </a:wholeTbl>
    <a:band2H>
      <a:tcTxStyle/>
      <a:tcStyle>
        <a:tcBdr/>
        <a:fill>
          <a:solidFill>
            <a:srgbClr val="EEF7E8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pert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rch-slide-1.jpg"/>
          <p:cNvPicPr>
            <a:picLocks noChangeAspect="1"/>
          </p:cNvPicPr>
          <p:nvPr/>
        </p:nvPicPr>
        <p:blipFill>
          <a:blip r:embed="rId2" cstate="print"/>
          <a:srcRect l="4628" t="2021" r="20193" b="23038"/>
          <a:stretch>
            <a:fillRect/>
          </a:stretch>
        </p:blipFill>
        <p:spPr>
          <a:xfrm>
            <a:off x="-38100" y="-12700"/>
            <a:ext cx="12268201" cy="6883400"/>
          </a:xfrm>
          <a:prstGeom prst="rect">
            <a:avLst/>
          </a:prstGeom>
          <a:ln w="12700">
            <a:miter lim="400000"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</p:pic>
      <p:sp>
        <p:nvSpPr>
          <p:cNvPr id="14" name="Shape 14"/>
          <p:cNvSpPr/>
          <p:nvPr/>
        </p:nvSpPr>
        <p:spPr>
          <a:xfrm>
            <a:off x="-38100" y="-25400"/>
            <a:ext cx="12242800" cy="6908800"/>
          </a:xfrm>
          <a:prstGeom prst="rect">
            <a:avLst/>
          </a:prstGeom>
          <a:solidFill>
            <a:srgbClr val="000000">
              <a:alpha val="40000"/>
            </a:srgb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>
              <a:spcBef>
                <a:spcPts val="1000"/>
              </a:spcBef>
              <a:defRPr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-23863" y="6150520"/>
            <a:ext cx="12239726" cy="82799"/>
          </a:xfrm>
          <a:prstGeom prst="rect">
            <a:avLst/>
          </a:prstGeom>
          <a:solidFill>
            <a:srgbClr val="FFFFFF">
              <a:alpha val="62000"/>
            </a:srgb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>
              <a:spcBef>
                <a:spcPts val="1000"/>
              </a:spcBef>
              <a:defRPr sz="19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6" name="opc-blanc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89526" y="-12502"/>
            <a:ext cx="4812947" cy="3401073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Shape 17"/>
          <p:cNvSpPr/>
          <p:nvPr/>
        </p:nvSpPr>
        <p:spPr>
          <a:xfrm>
            <a:off x="-23863" y="6328402"/>
            <a:ext cx="12239726" cy="535849"/>
          </a:xfrm>
          <a:prstGeom prst="rect">
            <a:avLst/>
          </a:prstGeom>
          <a:solidFill>
            <a:srgbClr val="FFFFFF">
              <a:alpha val="58000"/>
            </a:srgb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>
              <a:spcBef>
                <a:spcPts val="1000"/>
              </a:spcBef>
              <a:defRPr sz="19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132086" y="6374129"/>
            <a:ext cx="11927828" cy="415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100" cap="all">
                <a:solidFill>
                  <a:srgbClr val="424343"/>
                </a:solidFill>
                <a:latin typeface="Gotham-Black"/>
                <a:ea typeface="Gotham-Black"/>
                <a:cs typeface="Gotham-Black"/>
                <a:sym typeface="Gotham-Black"/>
              </a:defRPr>
            </a:lvl1pPr>
          </a:lstStyle>
          <a:p>
            <a:endParaRPr dirty="0"/>
          </a:p>
        </p:txBody>
      </p:sp>
      <p:sp>
        <p:nvSpPr>
          <p:cNvPr id="19" name="Shape 1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11641" y="6518340"/>
            <a:ext cx="12168718" cy="119527"/>
          </a:xfrm>
          <a:prstGeom prst="rect">
            <a:avLst/>
          </a:prstGeom>
          <a:solidFill>
            <a:srgbClr val="6BA7DA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spcBef>
                <a:spcPts val="1000"/>
              </a:spcBef>
              <a:defRPr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27" name="pasted-image.pd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78535" y="263485"/>
            <a:ext cx="1234930" cy="895673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Shape 28"/>
          <p:cNvSpPr>
            <a:spLocks noGrp="1"/>
          </p:cNvSpPr>
          <p:nvPr>
            <p:ph type="body" sz="quarter" idx="13"/>
          </p:nvPr>
        </p:nvSpPr>
        <p:spPr>
          <a:xfrm>
            <a:off x="1008446" y="2438400"/>
            <a:ext cx="10175108" cy="150185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3600" cap="all">
                <a:solidFill>
                  <a:srgbClr val="535353"/>
                </a:solidFill>
                <a:latin typeface="Gotham-Black"/>
                <a:ea typeface="Gotham-Black"/>
                <a:cs typeface="Gotham-Black"/>
                <a:sym typeface="Gotham-Black"/>
              </a:defRPr>
            </a:lvl1pPr>
          </a:lstStyle>
          <a:p>
            <a:r>
              <a:t>Título de la presentación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sz="half" idx="14"/>
          </p:nvPr>
        </p:nvSpPr>
        <p:spPr>
          <a:xfrm>
            <a:off x="1012085" y="4154087"/>
            <a:ext cx="10167830" cy="2245059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buClrTx/>
              <a:buSzTx/>
              <a:buFontTx/>
              <a:buNone/>
              <a:defRPr sz="2200">
                <a:solidFill>
                  <a:srgbClr val="535353"/>
                </a:solidFill>
                <a:latin typeface="Gotham-Bold"/>
                <a:ea typeface="Gotham-Bold"/>
                <a:cs typeface="Gotham-Bold"/>
                <a:sym typeface="Gotham-Bold"/>
              </a:defRPr>
            </a:lvl1pPr>
          </a:lstStyle>
          <a:p>
            <a:r>
              <a:t>Subtítulo de la presentación</a:t>
            </a:r>
          </a:p>
        </p:txBody>
      </p:sp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xfrm>
            <a:off x="9049981" y="6114704"/>
            <a:ext cx="224022" cy="218441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xfrm>
            <a:off x="1104901" y="2107600"/>
            <a:ext cx="5568183" cy="1513915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t>Texto del título</a:t>
            </a:r>
          </a:p>
        </p:txBody>
      </p:sp>
      <p:sp>
        <p:nvSpPr>
          <p:cNvPr id="62" name="Shape 62"/>
          <p:cNvSpPr>
            <a:spLocks noGrp="1"/>
          </p:cNvSpPr>
          <p:nvPr>
            <p:ph type="body" sz="quarter" idx="1"/>
          </p:nvPr>
        </p:nvSpPr>
        <p:spPr>
          <a:xfrm>
            <a:off x="1104901" y="3697714"/>
            <a:ext cx="5568183" cy="151391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ClrTx/>
              <a:buSzTx/>
              <a:buFontTx/>
              <a:buNone/>
              <a:defRPr sz="1800">
                <a:latin typeface="Gotham-Bold"/>
                <a:ea typeface="Gotham-Bold"/>
                <a:cs typeface="Gotham-Bold"/>
                <a:sym typeface="Gotham-Bold"/>
              </a:defRPr>
            </a:lvl1pPr>
            <a:lvl2pPr marL="0" indent="457200">
              <a:lnSpc>
                <a:spcPct val="100000"/>
              </a:lnSpc>
              <a:buClrTx/>
              <a:buSzTx/>
              <a:buFontTx/>
              <a:buNone/>
              <a:defRPr sz="1800">
                <a:latin typeface="Gotham-Bold"/>
                <a:ea typeface="Gotham-Bold"/>
                <a:cs typeface="Gotham-Bold"/>
                <a:sym typeface="Gotham-Bold"/>
              </a:defRPr>
            </a:lvl2pPr>
            <a:lvl3pPr marL="0" indent="914400">
              <a:lnSpc>
                <a:spcPct val="100000"/>
              </a:lnSpc>
              <a:buClrTx/>
              <a:buSzTx/>
              <a:buFontTx/>
              <a:buNone/>
              <a:defRPr sz="1800">
                <a:latin typeface="Gotham-Bold"/>
                <a:ea typeface="Gotham-Bold"/>
                <a:cs typeface="Gotham-Bold"/>
                <a:sym typeface="Gotham-Bold"/>
              </a:defRPr>
            </a:lvl3pPr>
            <a:lvl4pPr marL="0" indent="1371600">
              <a:lnSpc>
                <a:spcPct val="100000"/>
              </a:lnSpc>
              <a:buClrTx/>
              <a:buSzTx/>
              <a:buFontTx/>
              <a:buNone/>
              <a:defRPr sz="1800">
                <a:latin typeface="Gotham-Bold"/>
                <a:ea typeface="Gotham-Bold"/>
                <a:cs typeface="Gotham-Bold"/>
                <a:sym typeface="Gotham-Bold"/>
              </a:defRPr>
            </a:lvl4pPr>
            <a:lvl5pPr marL="0" indent="1828800">
              <a:lnSpc>
                <a:spcPct val="100000"/>
              </a:lnSpc>
              <a:buClrTx/>
              <a:buSzTx/>
              <a:buFontTx/>
              <a:buNone/>
              <a:defRPr sz="1800">
                <a:latin typeface="Gotham-Bold"/>
                <a:ea typeface="Gotham-Bold"/>
                <a:cs typeface="Gotham-Bold"/>
                <a:sym typeface="Gotham-Bold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3" name="Shape 63"/>
          <p:cNvSpPr>
            <a:spLocks noGrp="1"/>
          </p:cNvSpPr>
          <p:nvPr>
            <p:ph type="pic" sz="quarter" idx="13"/>
          </p:nvPr>
        </p:nvSpPr>
        <p:spPr>
          <a:xfrm>
            <a:off x="7365581" y="1694705"/>
            <a:ext cx="3872688" cy="402839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64" name="Shape 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Lista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1031677" y="555757"/>
            <a:ext cx="10128646" cy="525397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1036108" y="2160589"/>
            <a:ext cx="10119784" cy="3880773"/>
          </a:xfrm>
          <a:prstGeom prst="rect">
            <a:avLst/>
          </a:prstGeom>
        </p:spPr>
        <p:txBody>
          <a:bodyPr/>
          <a:lstStyle>
            <a:lvl1pPr marL="342899" indent="-342899"/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3" name="Shape 73"/>
          <p:cNvSpPr/>
          <p:nvPr/>
        </p:nvSpPr>
        <p:spPr>
          <a:xfrm>
            <a:off x="11641" y="6518340"/>
            <a:ext cx="12168718" cy="119527"/>
          </a:xfrm>
          <a:prstGeom prst="rect">
            <a:avLst/>
          </a:prstGeom>
          <a:solidFill>
            <a:srgbClr val="6BA7DA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spcBef>
                <a:spcPts val="1000"/>
              </a:spcBef>
              <a:defRPr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74" name="pasted-image.pd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601119" y="659697"/>
            <a:ext cx="1574340" cy="241266"/>
          </a:xfrm>
          <a:prstGeom prst="rect">
            <a:avLst/>
          </a:prstGeom>
          <a:ln w="12700">
            <a:miter lim="400000"/>
          </a:ln>
        </p:spPr>
      </p:pic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grafico y epigraf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xfrm>
            <a:off x="1028700" y="5689600"/>
            <a:ext cx="8596668" cy="566738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535353"/>
                </a:solidFill>
              </a:defRPr>
            </a:lvl1pPr>
          </a:lstStyle>
          <a:p>
            <a:r>
              <a:t>Texto del título</a:t>
            </a:r>
          </a:p>
        </p:txBody>
      </p:sp>
      <p:sp>
        <p:nvSpPr>
          <p:cNvPr id="99" name="Shape 99"/>
          <p:cNvSpPr>
            <a:spLocks noGrp="1"/>
          </p:cNvSpPr>
          <p:nvPr>
            <p:ph type="pic" idx="13"/>
          </p:nvPr>
        </p:nvSpPr>
        <p:spPr>
          <a:xfrm>
            <a:off x="1080773" y="1117600"/>
            <a:ext cx="10030454" cy="448712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00" name="Shape 10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11641" y="6518340"/>
            <a:ext cx="12168718" cy="119527"/>
          </a:xfrm>
          <a:prstGeom prst="rect">
            <a:avLst/>
          </a:prstGeom>
          <a:solidFill>
            <a:srgbClr val="6BA7DA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spcBef>
                <a:spcPts val="1000"/>
              </a:spcBef>
              <a:defRPr>
                <a:solidFill>
                  <a:srgbClr val="404040"/>
                </a:solidFill>
              </a:defRPr>
            </a:pPr>
            <a:endParaRPr/>
          </a:p>
        </p:txBody>
      </p:sp>
      <p:pic>
        <p:nvPicPr>
          <p:cNvPr id="3" name="pasted-image.pd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1601119" y="659697"/>
            <a:ext cx="1574340" cy="241266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9274002" y="6044854"/>
            <a:ext cx="343903" cy="358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6" r:id="rId5"/>
    <p:sldLayoutId id="2147483657" r:id="rId6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6BA7DA"/>
          </a:solidFill>
          <a:uFillTx/>
          <a:latin typeface="Gotham-Bold"/>
          <a:ea typeface="Gotham-Bold"/>
          <a:cs typeface="Gotham-Bold"/>
          <a:sym typeface="Gotham-Bold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6BA7DA"/>
          </a:solidFill>
          <a:uFillTx/>
          <a:latin typeface="Gotham-Bold"/>
          <a:ea typeface="Gotham-Bold"/>
          <a:cs typeface="Gotham-Bold"/>
          <a:sym typeface="Gotham-Bold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6BA7DA"/>
          </a:solidFill>
          <a:uFillTx/>
          <a:latin typeface="Gotham-Bold"/>
          <a:ea typeface="Gotham-Bold"/>
          <a:cs typeface="Gotham-Bold"/>
          <a:sym typeface="Gotham-Bold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6BA7DA"/>
          </a:solidFill>
          <a:uFillTx/>
          <a:latin typeface="Gotham-Bold"/>
          <a:ea typeface="Gotham-Bold"/>
          <a:cs typeface="Gotham-Bold"/>
          <a:sym typeface="Gotham-Bold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6BA7DA"/>
          </a:solidFill>
          <a:uFillTx/>
          <a:latin typeface="Gotham-Bold"/>
          <a:ea typeface="Gotham-Bold"/>
          <a:cs typeface="Gotham-Bold"/>
          <a:sym typeface="Gotham-Bold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6BA7DA"/>
          </a:solidFill>
          <a:uFillTx/>
          <a:latin typeface="Gotham-Bold"/>
          <a:ea typeface="Gotham-Bold"/>
          <a:cs typeface="Gotham-Bold"/>
          <a:sym typeface="Gotham-Bold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6BA7DA"/>
          </a:solidFill>
          <a:uFillTx/>
          <a:latin typeface="Gotham-Bold"/>
          <a:ea typeface="Gotham-Bold"/>
          <a:cs typeface="Gotham-Bold"/>
          <a:sym typeface="Gotham-Bold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6BA7DA"/>
          </a:solidFill>
          <a:uFillTx/>
          <a:latin typeface="Gotham-Bold"/>
          <a:ea typeface="Gotham-Bold"/>
          <a:cs typeface="Gotham-Bold"/>
          <a:sym typeface="Gotham-Bold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6BA7DA"/>
          </a:solidFill>
          <a:uFillTx/>
          <a:latin typeface="Gotham-Bold"/>
          <a:ea typeface="Gotham-Bold"/>
          <a:cs typeface="Gotham-Bold"/>
          <a:sym typeface="Gotham-Bold"/>
        </a:defRPr>
      </a:lvl9pPr>
    </p:titleStyle>
    <p:bodyStyle>
      <a:lvl1pPr marL="381000" marR="0" indent="-381000" algn="l" defTabSz="4572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1pPr>
      <a:lvl2pPr marL="814387" marR="0" indent="-357187" algn="l" defTabSz="4572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2pPr>
      <a:lvl3pPr marL="1240971" marR="0" indent="-326571" algn="l" defTabSz="4572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3pPr>
      <a:lvl4pPr marL="1752600" marR="0" indent="-381000" algn="l" defTabSz="4572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4pPr>
      <a:lvl5pPr marL="2209800" marR="0" indent="-381000" algn="l" defTabSz="4572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5pPr>
      <a:lvl6pPr marL="2667000" marR="0" indent="-381000" algn="l" defTabSz="4572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6pPr>
      <a:lvl7pPr marL="3124200" marR="0" indent="-381000" algn="l" defTabSz="4572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7pPr>
      <a:lvl8pPr marL="3581400" marR="0" indent="-381000" algn="l" defTabSz="4572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8pPr>
      <a:lvl9pPr marL="4038600" marR="0" indent="-381000" algn="l" defTabSz="4572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1pPr>
      <a:lvl2pPr marL="0" marR="0" indent="457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914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1371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18288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5pPr>
      <a:lvl6pPr marL="0" marR="0" indent="22860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6pPr>
      <a:lvl7pPr marL="0" marR="0" indent="2743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7pPr>
      <a:lvl8pPr marL="0" marR="0" indent="3200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8pPr>
      <a:lvl9pPr marL="0" marR="0" indent="3657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AR" sz="3200" dirty="0"/>
              <a:t>Incorporación de la perspectiva de género en los presupuestos públicos</a:t>
            </a:r>
            <a:endParaRPr sz="3200" dirty="0"/>
          </a:p>
        </p:txBody>
      </p:sp>
      <p:sp>
        <p:nvSpPr>
          <p:cNvPr id="111" name="Shape 111"/>
          <p:cNvSpPr>
            <a:spLocks noGrp="1"/>
          </p:cNvSpPr>
          <p:nvPr>
            <p:ph type="body" idx="14"/>
          </p:nvPr>
        </p:nvSpPr>
        <p:spPr>
          <a:xfrm>
            <a:off x="1015724" y="3591379"/>
            <a:ext cx="10167830" cy="2245059"/>
          </a:xfrm>
          <a:prstGeom prst="rect">
            <a:avLst/>
          </a:prstGeom>
        </p:spPr>
        <p:txBody>
          <a:bodyPr/>
          <a:lstStyle/>
          <a:p>
            <a:r>
              <a:rPr lang="es-AR" dirty="0"/>
              <a:t>La Oficina de Presupuesto del Congreso de la Nación Argentina brinda soporte a los legisladores para profundizar la comprensión de temas que involucren recursos públicos, democratizando el conocimiento y la toma de decisiones. Es una oficina técnica de análisis fiscal que produce informes abiertos a la ciudadanía.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AR" dirty="0"/>
              <a:t>Introducción</a:t>
            </a:r>
            <a:endParaRPr dirty="0"/>
          </a:p>
        </p:txBody>
      </p:sp>
      <p:sp>
        <p:nvSpPr>
          <p:cNvPr id="117" name="Shape 11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 dirty="0"/>
              <a:t>Eliminar las desigualdades sociales, económicas y laborales entre los géneros es un paso fundamental para el efectivo ejercicio de los derechos.</a:t>
            </a:r>
            <a:endParaRPr lang="es-AR" dirty="0"/>
          </a:p>
          <a:p>
            <a:r>
              <a:rPr lang="es-ES" dirty="0"/>
              <a:t>Experiencia Internacional: amplia variedad de arreglos institucionales.</a:t>
            </a:r>
          </a:p>
          <a:p>
            <a:r>
              <a:rPr lang="es-ES" dirty="0"/>
              <a:t>Punto de vista teórico: evaluar progresos a través del cumplimiento de objetivos.</a:t>
            </a:r>
            <a:endParaRPr dirty="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AR" dirty="0"/>
              <a:t>Objetivos de los Presupuestos con Perspectiva de Género</a:t>
            </a:r>
            <a:endParaRPr dirty="0"/>
          </a:p>
        </p:txBody>
      </p:sp>
      <p:sp>
        <p:nvSpPr>
          <p:cNvPr id="117" name="Shape 117"/>
          <p:cNvSpPr>
            <a:spLocks noGrp="1"/>
          </p:cNvSpPr>
          <p:nvPr>
            <p:ph type="body" idx="1"/>
          </p:nvPr>
        </p:nvSpPr>
        <p:spPr>
          <a:xfrm>
            <a:off x="1031677" y="2115619"/>
            <a:ext cx="10119784" cy="388077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s-AR" dirty="0"/>
              <a:t>Tres Objetivos de los PPG:</a:t>
            </a:r>
          </a:p>
          <a:p>
            <a:r>
              <a:rPr lang="es-AR" b="1" dirty="0"/>
              <a:t>Concientizar</a:t>
            </a:r>
            <a:r>
              <a:rPr lang="es-AR" dirty="0"/>
              <a:t> </a:t>
            </a:r>
            <a:r>
              <a:rPr lang="es-ES" dirty="0"/>
              <a:t>acerca de las cuestiones de género y sus impactos en los presupuestos y en las políticas.</a:t>
            </a:r>
            <a:endParaRPr lang="es-AR" dirty="0"/>
          </a:p>
          <a:p>
            <a:r>
              <a:rPr lang="es-AR" b="1" dirty="0"/>
              <a:t>Comprometer</a:t>
            </a:r>
            <a:r>
              <a:rPr lang="es-AR" dirty="0"/>
              <a:t> </a:t>
            </a:r>
            <a:r>
              <a:rPr lang="es-ES" dirty="0"/>
              <a:t>a los gobiernos para trasladar sus compromisos de equidad de género dentro de sus presupuestos.</a:t>
            </a:r>
            <a:endParaRPr lang="es-AR" dirty="0"/>
          </a:p>
          <a:p>
            <a:r>
              <a:rPr lang="es-AR" b="1" dirty="0"/>
              <a:t>Modificar</a:t>
            </a:r>
            <a:r>
              <a:rPr lang="es-AR" dirty="0"/>
              <a:t> </a:t>
            </a:r>
            <a:r>
              <a:rPr lang="es-ES" b="1" dirty="0"/>
              <a:t>los presupuestos y políticas</a:t>
            </a:r>
            <a:r>
              <a:rPr lang="es-ES" dirty="0"/>
              <a:t> para promover la equidad de género. Esto supone la existencia de mecanismos de retroalimentación.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032401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AR" dirty="0"/>
              <a:t>Definición de Presupuesto con Perspectiva de Género</a:t>
            </a:r>
            <a:endParaRPr dirty="0"/>
          </a:p>
        </p:txBody>
      </p:sp>
      <p:sp>
        <p:nvSpPr>
          <p:cNvPr id="117" name="Shape 11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s-AR" dirty="0"/>
              <a:t>Tres componentes:</a:t>
            </a:r>
          </a:p>
          <a:p>
            <a:r>
              <a:rPr lang="es-AR" dirty="0"/>
              <a:t>Enfoque: </a:t>
            </a:r>
            <a:r>
              <a:rPr lang="es-ES" dirty="0"/>
              <a:t>reducir brechas y garantizar el goce efectivo de derechos.</a:t>
            </a:r>
            <a:endParaRPr lang="es-AR" dirty="0"/>
          </a:p>
          <a:p>
            <a:r>
              <a:rPr lang="es-AR" dirty="0"/>
              <a:t>Estrategia: abarcar el ciclo presupuestario.</a:t>
            </a:r>
          </a:p>
          <a:p>
            <a:r>
              <a:rPr lang="es-AR" dirty="0"/>
              <a:t>Ámbito Presupuestario: reestructurar ingresos y gastos.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6574738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title"/>
          </p:nvPr>
        </p:nvSpPr>
        <p:spPr>
          <a:xfrm>
            <a:off x="1031677" y="555757"/>
            <a:ext cx="10128646" cy="778368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s-AR" dirty="0"/>
              <a:t>Tres Objetivos de los PPG: estrategias empleadas vs. estrategias contenidas en Proyectos de Ley.</a:t>
            </a:r>
            <a:endParaRPr dirty="0"/>
          </a:p>
        </p:txBody>
      </p:sp>
      <p:sp>
        <p:nvSpPr>
          <p:cNvPr id="117" name="Shape 11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AR" b="1" dirty="0"/>
              <a:t>Objetivo 1: concientizar</a:t>
            </a:r>
            <a:endParaRPr lang="es-AR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s-AR" dirty="0"/>
              <a:t>Uso de indicadores desagregados por género. </a:t>
            </a:r>
            <a:r>
              <a:rPr lang="es-AR" b="1" dirty="0"/>
              <a:t>(</a:t>
            </a:r>
            <a:r>
              <a:rPr lang="es-ES" b="1" dirty="0"/>
              <a:t>Art. 3 del Proyecto S-4057/18 y Art. 4 del S-4045/18 emplea esta estrategia).</a:t>
            </a:r>
            <a:endParaRPr lang="es-AR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s-AR" dirty="0"/>
              <a:t>Análisis de género en programas (categorización). (</a:t>
            </a:r>
            <a:r>
              <a:rPr lang="es-ES" b="1" dirty="0"/>
              <a:t>Art. 4 del S-4045/18  y Art. 3 del S-2851/18 identificación y etiquetado de las partidas presupuestarias vinculadas a género).</a:t>
            </a:r>
            <a:endParaRPr lang="es-AR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s-AR" dirty="0"/>
              <a:t>Formación de capacidades </a:t>
            </a:r>
            <a:r>
              <a:rPr lang="es-AR" b="1" dirty="0"/>
              <a:t>(</a:t>
            </a:r>
            <a:r>
              <a:rPr lang="es-ES" b="1" dirty="0"/>
              <a:t>Art. 4 del S-4045/18 y Art. 7 del S-2851/18 prevé acciones de capacitación y asistencia)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4002408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title"/>
          </p:nvPr>
        </p:nvSpPr>
        <p:spPr>
          <a:xfrm>
            <a:off x="1031677" y="555757"/>
            <a:ext cx="10128646" cy="778368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s-AR" dirty="0"/>
              <a:t>Tres Objetivos de los PPG: estrategias empleadas vs. estrategias contenidas en Proyectos de Ley</a:t>
            </a:r>
            <a:endParaRPr dirty="0"/>
          </a:p>
        </p:txBody>
      </p:sp>
      <p:sp>
        <p:nvSpPr>
          <p:cNvPr id="117" name="Shape 117"/>
          <p:cNvSpPr>
            <a:spLocks noGrp="1"/>
          </p:cNvSpPr>
          <p:nvPr>
            <p:ph type="body" idx="1"/>
          </p:nvPr>
        </p:nvSpPr>
        <p:spPr>
          <a:xfrm>
            <a:off x="805365" y="1521068"/>
            <a:ext cx="10581270" cy="477422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es-AR" b="1" dirty="0"/>
              <a:t>Objetivo 2: comprometer		fortalecer los mecanismos de Rendición de Cuentas</a:t>
            </a:r>
            <a:endParaRPr lang="es-AR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s-AR" dirty="0"/>
              <a:t>Responsabilidad institucional </a:t>
            </a:r>
            <a:r>
              <a:rPr lang="es-AR" b="1" dirty="0"/>
              <a:t>(</a:t>
            </a:r>
            <a:r>
              <a:rPr lang="es-ES" b="1" dirty="0"/>
              <a:t>Art. 4 y 5 del </a:t>
            </a:r>
            <a:r>
              <a:rPr lang="es-ES" b="1" dirty="0" err="1"/>
              <a:t>Proy</a:t>
            </a:r>
            <a:r>
              <a:rPr lang="es-ES" b="1" dirty="0"/>
              <a:t>. S-4045/18 y Art. 5, 6 y 7 del </a:t>
            </a:r>
            <a:r>
              <a:rPr lang="es-ES" b="1" dirty="0" err="1"/>
              <a:t>Proy</a:t>
            </a:r>
            <a:r>
              <a:rPr lang="es-ES" b="1" dirty="0"/>
              <a:t>. S-2851/18 comprometen a diversos actores a formar parte de la iniciativa).</a:t>
            </a:r>
            <a:endParaRPr lang="es-AR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s-AR" dirty="0"/>
              <a:t>Accesibilidad y transparencia: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s-AR" dirty="0"/>
              <a:t>Gastos específicos vs. gastos transversales </a:t>
            </a:r>
            <a:r>
              <a:rPr lang="es-AR" b="1" dirty="0"/>
              <a:t>(</a:t>
            </a:r>
            <a:r>
              <a:rPr lang="es-ES" b="1" dirty="0"/>
              <a:t>los Proyectos de Ley hacen foco en el gasto destinado a mujeres. Evaluar la conveniencia de incorporar un análisis sobre los gastos transversales).</a:t>
            </a:r>
            <a:endParaRPr lang="es-AR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s-AR" dirty="0"/>
              <a:t>Monitoreo de categorías de gasto </a:t>
            </a:r>
            <a:r>
              <a:rPr lang="es-AR" b="1" dirty="0"/>
              <a:t>(los tres Proyectos prevén acciones de monitoreo: uso de clasificadores y nuevos fascículos presupuestarios).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s-AR" dirty="0"/>
              <a:t>Incorporación de Indicadores de Resultado </a:t>
            </a:r>
            <a:r>
              <a:rPr lang="es-AR" b="1" dirty="0"/>
              <a:t>(</a:t>
            </a:r>
            <a:r>
              <a:rPr lang="es-ES" b="1" dirty="0"/>
              <a:t>evaluar la conveniencia de incorporar indicadores de Resultados).</a:t>
            </a:r>
            <a:endParaRPr lang="es-AR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s-AR" dirty="0"/>
              <a:t>Credibilidad: importancia de evaluar </a:t>
            </a:r>
            <a:r>
              <a:rPr lang="es-AR" b="1" dirty="0"/>
              <a:t>(</a:t>
            </a:r>
            <a:r>
              <a:rPr lang="es-ES" b="1" dirty="0"/>
              <a:t>Art. 4 del Proyecto S-4045/18 faculta a la Autoridad de Aplicación a desarrollar acciones en este sentido).</a:t>
            </a:r>
            <a:endParaRPr dirty="0"/>
          </a:p>
        </p:txBody>
      </p:sp>
      <p:sp>
        <p:nvSpPr>
          <p:cNvPr id="2" name="Flecha: a la derecha con bandas 1">
            <a:extLst>
              <a:ext uri="{FF2B5EF4-FFF2-40B4-BE49-F238E27FC236}">
                <a16:creationId xmlns:a16="http://schemas.microsoft.com/office/drawing/2014/main" id="{14DFCEFB-9A7E-4A33-AB86-4388B386F344}"/>
              </a:ext>
            </a:extLst>
          </p:cNvPr>
          <p:cNvSpPr/>
          <p:nvPr/>
        </p:nvSpPr>
        <p:spPr>
          <a:xfrm>
            <a:off x="4311988" y="1487918"/>
            <a:ext cx="494675" cy="449705"/>
          </a:xfrm>
          <a:prstGeom prst="stripedRightArrow">
            <a:avLst/>
          </a:prstGeom>
          <a:solidFill>
            <a:schemeClr val="accent4">
              <a:lumMod val="60000"/>
              <a:lumOff val="40000"/>
            </a:schemeClr>
          </a:solidFill>
          <a:ln w="19050" cap="rnd">
            <a:solidFill>
              <a:schemeClr val="accent3">
                <a:lumMod val="75000"/>
              </a:schemeClr>
            </a:solidFill>
            <a:prstDash val="solid"/>
            <a:round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AR" sz="2000" b="0" i="0" u="none" strike="noStrike" cap="none" spc="0" normalizeH="0" baseline="0">
              <a:ln>
                <a:noFill/>
              </a:ln>
              <a:solidFill>
                <a:srgbClr val="40404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6544596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title"/>
          </p:nvPr>
        </p:nvSpPr>
        <p:spPr>
          <a:xfrm>
            <a:off x="1031677" y="555757"/>
            <a:ext cx="10128646" cy="778368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s-AR" dirty="0"/>
              <a:t>Tres Objetivos de los PPG: estrategias empleadas vs. estrategias contenidas en Proyectos de Ley</a:t>
            </a:r>
            <a:endParaRPr dirty="0"/>
          </a:p>
        </p:txBody>
      </p:sp>
      <p:sp>
        <p:nvSpPr>
          <p:cNvPr id="117" name="Shape 117"/>
          <p:cNvSpPr>
            <a:spLocks noGrp="1"/>
          </p:cNvSpPr>
          <p:nvPr>
            <p:ph type="body" idx="1"/>
          </p:nvPr>
        </p:nvSpPr>
        <p:spPr>
          <a:xfrm>
            <a:off x="1036108" y="1512277"/>
            <a:ext cx="10119784" cy="4529085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es-AR" b="1" dirty="0"/>
              <a:t>Objetivo 3: modificar</a:t>
            </a:r>
            <a:r>
              <a:rPr lang="es-ES" b="1" dirty="0"/>
              <a:t> los presupuestos y políticas</a:t>
            </a:r>
            <a:endParaRPr lang="es-AR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s-AR" dirty="0"/>
              <a:t>Mecanismos de retroalimentación. De las evaluaciones surgen acciones tendientes a: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s-ES" dirty="0"/>
              <a:t>Aumentar y/o redistribuir las asignaciones presupuestarias.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s-ES" dirty="0"/>
              <a:t>Modificar la calidad de los bienes y servicios provistos por los gobiernos.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s-ES" dirty="0"/>
              <a:t>Redefinir los objetivos de las políticas.</a:t>
            </a:r>
          </a:p>
          <a:p>
            <a:pPr lvl="2">
              <a:buNone/>
            </a:pPr>
            <a:r>
              <a:rPr lang="es-ES" sz="2100" dirty="0"/>
              <a:t>     </a:t>
            </a:r>
          </a:p>
          <a:p>
            <a:pPr lvl="2" algn="just">
              <a:buNone/>
            </a:pPr>
            <a:r>
              <a:rPr lang="es-ES" sz="2100" dirty="0"/>
              <a:t>     </a:t>
            </a:r>
            <a:r>
              <a:rPr lang="es-ES" sz="1900" b="1" dirty="0"/>
              <a:t>Los Proyectos de Ley analizados no especifican los mecanismos de retroalimentación a partir de los cuales se generarían estas acciones. Evaluar la conveniencia de su incorporación.</a:t>
            </a:r>
            <a:endParaRPr lang="es-AR" sz="1900" dirty="0"/>
          </a:p>
          <a:p>
            <a:pPr lvl="2">
              <a:buNone/>
            </a:pPr>
            <a:endParaRPr lang="es-ES" dirty="0"/>
          </a:p>
          <a:p>
            <a:r>
              <a:rPr lang="es-AR" b="1" dirty="0"/>
              <a:t>Ejemplo: Austria</a:t>
            </a:r>
            <a:endParaRPr lang="es-AR" dirty="0"/>
          </a:p>
          <a:p>
            <a:pPr lvl="1">
              <a:buFont typeface="Wingdings" panose="05000000000000000000" pitchFamily="2" charset="2"/>
              <a:buChar char="§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79153736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506422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0000FF"/>
      </a:hlink>
      <a:folHlink>
        <a:srgbClr val="FF00FF"/>
      </a:folHlink>
    </a:clrScheme>
    <a:fontScheme name="Facet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100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40404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0000FF"/>
      </a:hlink>
      <a:folHlink>
        <a:srgbClr val="FF00FF"/>
      </a:folHlink>
    </a:clrScheme>
    <a:fontScheme name="Facet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100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40404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430</Words>
  <Application>Microsoft Office PowerPoint</Application>
  <PresentationFormat>Panorámica</PresentationFormat>
  <Paragraphs>39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Arial</vt:lpstr>
      <vt:lpstr>Calibri</vt:lpstr>
      <vt:lpstr>Gotham-Black</vt:lpstr>
      <vt:lpstr>Gotham-Bold</vt:lpstr>
      <vt:lpstr>Trebuchet MS</vt:lpstr>
      <vt:lpstr>Wingdings</vt:lpstr>
      <vt:lpstr>Wingdings 3</vt:lpstr>
      <vt:lpstr>Facet</vt:lpstr>
      <vt:lpstr>Presentación de PowerPoint</vt:lpstr>
      <vt:lpstr>Presentación de PowerPoint</vt:lpstr>
      <vt:lpstr>Introducción</vt:lpstr>
      <vt:lpstr>Objetivos de los Presupuestos con Perspectiva de Género</vt:lpstr>
      <vt:lpstr>Definición de Presupuesto con Perspectiva de Género</vt:lpstr>
      <vt:lpstr>Tres Objetivos de los PPG: estrategias empleadas vs. estrategias contenidas en Proyectos de Ley.</vt:lpstr>
      <vt:lpstr>Tres Objetivos de los PPG: estrategias empleadas vs. estrategias contenidas en Proyectos de Ley</vt:lpstr>
      <vt:lpstr>Tres Objetivos de los PPG: estrategias empleadas vs. estrategias contenidas en Proyectos de Ley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OPC1</dc:creator>
  <cp:lastModifiedBy>Eugenia</cp:lastModifiedBy>
  <cp:revision>13</cp:revision>
  <dcterms:modified xsi:type="dcterms:W3CDTF">2019-06-25T17:55:26Z</dcterms:modified>
</cp:coreProperties>
</file>